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  <p:sldId id="268" r:id="rId14"/>
    <p:sldId id="269" r:id="rId15"/>
    <p:sldId id="27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0808C8"/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6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F4052CAE-3C34-454B-AB41-728FAAE7A9E2}" type="datetimeFigureOut">
              <a:rPr lang="ru-RU" smtClean="0"/>
              <a:pPr/>
              <a:t>19.09.2014</a:t>
            </a:fld>
            <a:endParaRPr lang="ru-RU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B2CEA91-3619-423B-87DC-731355AC675A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audio" Target="07-10.mp3" TargetMode="Externa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audio" Target="07-11.mp3" TargetMode="Externa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7.xml"/><Relationship Id="rId1" Type="http://schemas.openxmlformats.org/officeDocument/2006/relationships/audio" Target="07-12.mp3" TargetMode="Externa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164305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ru-RU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(БЖЧ)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2376" y="4214818"/>
            <a:ext cx="7772400" cy="128588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ru-RU" sz="2000" dirty="0" smtClean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868" y="5857892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714348" y="366695"/>
            <a:ext cx="8002587" cy="633412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Основные экологические проблемы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Содержимое 2"/>
          <p:cNvSpPr txBox="1">
            <a:spLocks/>
          </p:cNvSpPr>
          <p:nvPr/>
        </p:nvSpPr>
        <p:spPr>
          <a:xfrm>
            <a:off x="714348" y="928670"/>
            <a:ext cx="7991475" cy="5521345"/>
          </a:xfrm>
          <a:prstGeom prst="rect">
            <a:avLst/>
          </a:prstGeom>
          <a:solidFill>
            <a:srgbClr val="CCECFF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Запылённость;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Дегазация;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Азоновые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дыры;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Антропогенные облака и туманы;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Радионуклидное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загрязнение.</a:t>
            </a: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 pitchFamily="18" charset="2"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Основные загрязнители: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Твердые частицы (зола, пыль)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0</a:t>
            </a:r>
            <a:r>
              <a:rPr kumimoji="0" lang="ru-RU" sz="2400" b="0" i="0" u="none" strike="noStrike" kern="1200" cap="none" spc="0" normalizeH="0" baseline="-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NO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endParaRPr kumimoji="0" lang="en-GB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СО;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Летучие углеводороды, (фреоны);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ПАУ;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формальдегид</a:t>
            </a:r>
            <a:endParaRPr kumimoji="0" lang="ru-RU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" name="Picture 14" descr="формальдегид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71802" y="5715016"/>
            <a:ext cx="704863" cy="6629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16"/>
          <p:cNvGraphicFramePr>
            <a:graphicFrameLocks noGrp="1"/>
          </p:cNvGraphicFramePr>
          <p:nvPr/>
        </p:nvGraphicFramePr>
        <p:xfrm>
          <a:off x="0" y="0"/>
          <a:ext cx="9144000" cy="6655118"/>
        </p:xfrm>
        <a:graphic>
          <a:graphicData uri="http://schemas.openxmlformats.org/drawingml/2006/table">
            <a:tbl>
              <a:tblPr/>
              <a:tblGrid>
                <a:gridCol w="1500188"/>
                <a:gridCol w="2357437"/>
                <a:gridCol w="3286125"/>
                <a:gridCol w="2000250"/>
              </a:tblGrid>
              <a:tr h="71437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Загрязнения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Основные естественные источники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Основные антропогенные источники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Среднегодовая кон-центрация в воз-духе, мг/м</a:t>
                      </a:r>
                      <a:r>
                        <a:rPr kumimoji="0" lang="ru-RU" sz="1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3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201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Твердые частицы (зола, пыль)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извержения, пыле-вые бури, лесные пожары и пр.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Сжигание топлива в пром. и бытовых установках, пром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.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Calibri" pitchFamily="34" charset="0"/>
                        </a:rPr>
                        <a:t> строительных материалов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 городах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0,04-0,4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7425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S</a:t>
                      </a: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0</a:t>
                      </a:r>
                      <a:r>
                        <a:rPr kumimoji="0" lang="ru-RU" sz="1600" b="1" i="0" u="none" strike="noStrike" cap="none" normalizeH="0" baseline="-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Вулканические из-вержения, окисление серы и сульфатов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То же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 городах до 1,0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486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NO</a:t>
                      </a:r>
                      <a:endParaRPr kumimoji="0" 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Лесные пожары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Промышленность, автотранспорт, ТЭС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 районах с раз-витой промыш-ленностью до 0,2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201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СО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Лесные пожары, выделения океанов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Автотранспорт, промышленные энергоустановки, черная металлургия  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 городах от 1,0 до 50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79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Летучие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углеводоро-ды,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(фреоны)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Лесные пожары, природный метан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Автотранспорт, дожигание отходов, холодильная техника  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 районах с раз-витой промыш-ленностью до 3,0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76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ПАУ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-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Автотранспорт, химические заводы, 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нефтепрераба-тывающие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 заводы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В районах с 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раз-витой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 </a:t>
                      </a:r>
                      <a:r>
                        <a:rPr kumimoji="0" lang="ru-RU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промыш-ленностью</a:t>
                      </a: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 до 0,01</a:t>
                      </a: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142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3"/>
          <p:cNvPicPr>
            <a:picLocks noChangeAspect="1" noChangeArrowheads="1"/>
          </p:cNvPicPr>
          <p:nvPr/>
        </p:nvPicPr>
        <p:blipFill>
          <a:blip r:embed="rId2">
            <a:lum bright="-30000" contrast="40000"/>
          </a:blip>
          <a:srcRect l="1915" t="3125" r="16406" b="3125"/>
          <a:stretch>
            <a:fillRect/>
          </a:stretch>
        </p:blipFill>
        <p:spPr bwMode="auto">
          <a:xfrm>
            <a:off x="571472" y="428604"/>
            <a:ext cx="8080398" cy="572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4282" y="285728"/>
            <a:ext cx="8643998" cy="6286544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041" name="Rectangle 1"/>
          <p:cNvSpPr>
            <a:spLocks noChangeArrowheads="1"/>
          </p:cNvSpPr>
          <p:nvPr/>
        </p:nvSpPr>
        <p:spPr bwMode="auto">
          <a:xfrm>
            <a:off x="285720" y="428604"/>
            <a:ext cx="857256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Одним из результатов деятельности человечества в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XX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ст. явилось загрязнение атмосферы и других компонентов природы </a:t>
            </a:r>
            <a:r>
              <a:rPr kumimoji="0" lang="ru-RU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радиоактивными элементами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Радиоактивное загрязнение окружающей среды представляет собой увеличение естественного радиационного фона в результате использования человеком естественных и искусственных радиоактивных веществ.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Источниками радиоактивного загрязнения окружающей среды явились, прежде всего, экспериментальные взрывы при испытаниях атомных и водородных бомб, различные производства, связанные с изготовлением ядерного оружия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 также ядерные реакторы и атомные электростанции, отходы атомных предприятий и установок. Различного рода повреждения и аварии атомных реакторов в Англии, Франции, Болгарии, Германии, США и в ряде других стран мира приводили к выбросам в окружающую среду. Крупнейшей катастрофой явился взрыв ядерного реактора на Чернобыльской АЭС в 1986 г. Радиоактивное загрязнение воздушной среды такими летучими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элементами, как цезий-137, стронций-90, плутоний распространилось по всей Европе. Самое большое пятно очень сильного загрязнения (более 40 Ки на 1 км</a:t>
            </a:r>
            <a:r>
              <a:rPr kumimoji="0" lang="ru-RU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находится в Беларуси — 2,6 км</a:t>
            </a:r>
            <a:r>
              <a:rPr kumimoji="0" lang="ru-RU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далее идут Украина — 0, 56 км - и Россия — 0,46 км</a:t>
            </a:r>
            <a:r>
              <a:rPr kumimoji="0" lang="ru-RU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В других странах Европы загрязнение не превышает 2 — 5 Ки на 1 км, такие пятна были обнаружены в Финляндии, Австрии, Швеции и Франции. По оценкам отдельных ученых, на рубеже нового тысячелетия население земного шара получает дополнительное облучение, вдвое большее, чем доза естественного радиационного фона.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918" y="714356"/>
            <a:ext cx="5000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Химическое загрязнение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атмосферы</a:t>
            </a:r>
            <a:endParaRPr lang="ru-RU" b="1" dirty="0"/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 rot="5400000">
            <a:off x="4078799" y="1350433"/>
            <a:ext cx="41648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1785918" y="1643050"/>
            <a:ext cx="5000660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285984" y="171448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Кислотные дожди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Рисунок 5" descr="acid_pic2"/>
          <p:cNvPicPr>
            <a:picLocks noChangeAspect="1" noChangeArrowheads="1"/>
          </p:cNvPicPr>
          <p:nvPr/>
        </p:nvPicPr>
        <p:blipFill>
          <a:blip r:embed="rId2">
            <a:lum bright="-60000" contrast="80000"/>
          </a:blip>
          <a:srcRect/>
          <a:stretch>
            <a:fillRect/>
          </a:stretch>
        </p:blipFill>
        <p:spPr bwMode="auto">
          <a:xfrm>
            <a:off x="1928793" y="2357430"/>
            <a:ext cx="5048253" cy="378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214290"/>
            <a:ext cx="9144000" cy="6215106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 txBox="1">
            <a:spLocks/>
          </p:cNvSpPr>
          <p:nvPr/>
        </p:nvSpPr>
        <p:spPr>
          <a:xfrm>
            <a:off x="357158" y="357166"/>
            <a:ext cx="9144000" cy="50006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Среднесуточное поступление в атмосферу оксидов серы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3333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3" name="Содержимое 3"/>
          <p:cNvGraphicFramePr>
            <a:graphicFrameLocks/>
          </p:cNvGraphicFramePr>
          <p:nvPr/>
        </p:nvGraphicFramePr>
        <p:xfrm>
          <a:off x="285718" y="1071546"/>
          <a:ext cx="8715437" cy="5143537"/>
        </p:xfrm>
        <a:graphic>
          <a:graphicData uri="http://schemas.openxmlformats.org/drawingml/2006/table">
            <a:tbl>
              <a:tblPr/>
              <a:tblGrid>
                <a:gridCol w="2315024"/>
                <a:gridCol w="2723593"/>
                <a:gridCol w="3676820"/>
              </a:tblGrid>
              <a:tr h="6226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страна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Общий объем, тыс. т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Доля поступления из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других стран, %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Норвегия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92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Швеция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47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82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Дания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67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Великобритания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797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Нидерланды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77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Германия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208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53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Польша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133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Швейцария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Австрия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34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Франция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121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48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14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Италия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113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88068" name="Picture 4" descr="Схема образования кислотных осадков - Презентация 1031/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00042"/>
            <a:ext cx="7929618" cy="5947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://im1-tub-by.yandex.net/i?id=d9c959bd85dfefa8fdf3efba1f25fc44-133-144&amp;n=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571480"/>
            <a:ext cx="3497605" cy="2428892"/>
          </a:xfrm>
          <a:prstGeom prst="rect">
            <a:avLst/>
          </a:prstGeom>
          <a:noFill/>
        </p:spPr>
      </p:pic>
      <p:pic>
        <p:nvPicPr>
          <p:cNvPr id="90116" name="Picture 4" descr="КОЖУХОВО ОНЛАЙН :: Просмотр темы - Веселые картинк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500042"/>
            <a:ext cx="4553644" cy="2994021"/>
          </a:xfrm>
          <a:prstGeom prst="rect">
            <a:avLst/>
          </a:prstGeom>
          <a:noFill/>
        </p:spPr>
      </p:pic>
      <p:pic>
        <p:nvPicPr>
          <p:cNvPr id="90118" name="Picture 6" descr="Завод СПГ грозит Хасанскому району Приморья кислотными дождями - Новости Приморья Золото Уссурийска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7" y="3429000"/>
            <a:ext cx="3643338" cy="2428892"/>
          </a:xfrm>
          <a:prstGeom prst="rect">
            <a:avLst/>
          </a:prstGeom>
          <a:noFill/>
        </p:spPr>
      </p:pic>
      <p:pic>
        <p:nvPicPr>
          <p:cNvPr id="90120" name="Picture 8" descr="Что такое кислотный дождь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48" y="3571876"/>
            <a:ext cx="4071966" cy="2786082"/>
          </a:xfrm>
          <a:prstGeom prst="rect">
            <a:avLst/>
          </a:prstGeom>
          <a:noFill/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643306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 preferRelativeResize="0">
            <a:picLocks noChangeArrowheads="1"/>
          </p:cNvPicPr>
          <p:nvPr/>
        </p:nvPicPr>
        <p:blipFill>
          <a:blip r:embed="rId2">
            <a:lum bright="-12000" contrast="42000"/>
          </a:blip>
          <a:srcRect/>
          <a:stretch>
            <a:fillRect/>
          </a:stretch>
        </p:blipFill>
        <p:spPr>
          <a:xfrm>
            <a:off x="428596" y="642918"/>
            <a:ext cx="8215370" cy="5643602"/>
          </a:xfrm>
          <a:prstGeom prst="rect">
            <a:avLst/>
          </a:prstGeom>
          <a:noFill/>
        </p:spPr>
      </p:pic>
      <p:sp>
        <p:nvSpPr>
          <p:cNvPr id="3" name="Rectangle 2"/>
          <p:cNvSpPr txBox="1">
            <a:spLocks noRot="1" noChangeArrowheads="1"/>
          </p:cNvSpPr>
          <p:nvPr/>
        </p:nvSpPr>
        <p:spPr>
          <a:xfrm>
            <a:off x="428596" y="214290"/>
            <a:ext cx="8510588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загрязнение атмосферы выбросами двуокиси азота (NO2)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643306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62" name="Picture 2" descr="http://im3-tub-by.yandex.net/i?id=29ee8f6df5ae809efcfaeff02353430d-117-144&amp;n=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214422"/>
            <a:ext cx="3321867" cy="221457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71538" y="357166"/>
            <a:ext cx="735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Смог - канцерогенный фотохимический туман</a:t>
            </a:r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00" y="857232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Пекин</a:t>
            </a:r>
            <a:endParaRPr lang="ru-RU" dirty="0"/>
          </a:p>
        </p:txBody>
      </p:sp>
      <p:pic>
        <p:nvPicPr>
          <p:cNvPr id="92164" name="Picture 4" descr="http://im3-tub-by.yandex.net/i?id=b531c907dc166afb0e540667d00032d4-12-144&amp;n=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214422"/>
            <a:ext cx="3286148" cy="219076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00760" y="857232"/>
            <a:ext cx="164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Сингапур</a:t>
            </a:r>
          </a:p>
          <a:p>
            <a:endParaRPr lang="ru-RU" dirty="0"/>
          </a:p>
        </p:txBody>
      </p:sp>
      <p:pic>
        <p:nvPicPr>
          <p:cNvPr id="9" name="Рисунок 8" descr="pic1_smog"/>
          <p:cNvPicPr>
            <a:picLocks noChangeAspect="1" noChangeArrowheads="1"/>
          </p:cNvPicPr>
          <p:nvPr/>
        </p:nvPicPr>
        <p:blipFill>
          <a:blip r:embed="rId4">
            <a:lum bright="18000" contrast="24000"/>
          </a:blip>
          <a:srcRect/>
          <a:stretch>
            <a:fillRect/>
          </a:stretch>
        </p:blipFill>
        <p:spPr bwMode="auto">
          <a:xfrm>
            <a:off x="642910" y="3857628"/>
            <a:ext cx="3786214" cy="255306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28728" y="3571876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Лос-Анджелес</a:t>
            </a:r>
            <a:endParaRPr lang="ru-RU" dirty="0"/>
          </a:p>
        </p:txBody>
      </p:sp>
      <p:pic>
        <p:nvPicPr>
          <p:cNvPr id="92166" name="Picture 6" descr="http://im1-tub-by.yandex.net/i?id=fa3f0c054db3ef2099e8df20fc9352aa-29-144&amp;n=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81525" y="4143380"/>
            <a:ext cx="4133879" cy="221457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429388" y="3643314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Москва</a:t>
            </a:r>
            <a:endParaRPr lang="ru-RU" dirty="0"/>
          </a:p>
        </p:txBody>
      </p:sp>
      <p:pic>
        <p:nvPicPr>
          <p:cNvPr id="92168" name="Picture 8" descr="Best Perso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71934" y="3357562"/>
            <a:ext cx="1643074" cy="1215875"/>
          </a:xfrm>
          <a:prstGeom prst="rect">
            <a:avLst/>
          </a:prstGeom>
          <a:noFill/>
        </p:spPr>
      </p:pic>
      <p:cxnSp>
        <p:nvCxnSpPr>
          <p:cNvPr id="15" name="Прямая со стрелкой 14"/>
          <p:cNvCxnSpPr/>
          <p:nvPr/>
        </p:nvCxnSpPr>
        <p:spPr>
          <a:xfrm rot="5400000">
            <a:off x="4750595" y="2464587"/>
            <a:ext cx="85725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16200000" flipH="1">
            <a:off x="4214810" y="2428868"/>
            <a:ext cx="785818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3643306" y="3643314"/>
            <a:ext cx="357190" cy="1846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10800000">
            <a:off x="5786446" y="3714752"/>
            <a:ext cx="28575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785786" y="1643050"/>
            <a:ext cx="7643866" cy="246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Антропогенные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 природные источники загрязнения</a:t>
            </a:r>
            <a:r>
              <a:rPr kumimoji="0" lang="ru-RU" sz="4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а</a:t>
            </a:r>
            <a:r>
              <a:rPr kumimoji="0" lang="ru-RU" sz="4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тмосферы. </a:t>
            </a:r>
            <a:endParaRPr kumimoji="0" lang="ru-RU" sz="4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428992" y="600076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57158" y="357166"/>
            <a:ext cx="8429684" cy="6143668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00100" y="500042"/>
            <a:ext cx="750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Возникновение антропогенных облаков и туманов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4210" name="Picture 2" descr="Вселенная - Вид из космоса, работа космонавтов Картинки на все случаи жизн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000108"/>
            <a:ext cx="3333773" cy="2500330"/>
          </a:xfrm>
          <a:prstGeom prst="rect">
            <a:avLst/>
          </a:prstGeom>
          <a:noFill/>
        </p:spPr>
      </p:pic>
      <p:pic>
        <p:nvPicPr>
          <p:cNvPr id="94212" name="Picture 4" descr="Персональный сайт - Как правильно ездить во время туман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3643314"/>
            <a:ext cx="4008347" cy="2667807"/>
          </a:xfrm>
          <a:prstGeom prst="rect">
            <a:avLst/>
          </a:prstGeom>
          <a:noFill/>
        </p:spPr>
      </p:pic>
      <p:pic>
        <p:nvPicPr>
          <p:cNvPr id="94214" name="Picture 6" descr="Едем отдыхать за границу без проблем и нервотрёпок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6524" y="1071547"/>
            <a:ext cx="3159474" cy="2357454"/>
          </a:xfrm>
          <a:prstGeom prst="rect">
            <a:avLst/>
          </a:prstGeom>
          <a:noFill/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24"/>
          <p:cNvSpPr txBox="1">
            <a:spLocks noChangeArrowheads="1"/>
          </p:cNvSpPr>
          <p:nvPr/>
        </p:nvSpPr>
        <p:spPr>
          <a:xfrm>
            <a:off x="0" y="0"/>
            <a:ext cx="9144000" cy="404813"/>
          </a:xfrm>
          <a:prstGeom prst="rect">
            <a:avLst/>
          </a:prstGeom>
          <a:solidFill>
            <a:srgbClr val="99CCFF"/>
          </a:solidFill>
        </p:spPr>
        <p:txBody>
          <a:bodyPr vert="horz" anchor="b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характеристики антропогенных облаков и туманов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3" name="Group 465"/>
          <p:cNvGraphicFramePr>
            <a:graphicFrameLocks/>
          </p:cNvGraphicFramePr>
          <p:nvPr/>
        </p:nvGraphicFramePr>
        <p:xfrm>
          <a:off x="0" y="642917"/>
          <a:ext cx="9144001" cy="6215082"/>
        </p:xfrm>
        <a:graphic>
          <a:graphicData uri="http://schemas.openxmlformats.org/drawingml/2006/table">
            <a:tbl>
              <a:tblPr/>
              <a:tblGrid>
                <a:gridCol w="382587"/>
                <a:gridCol w="2046273"/>
                <a:gridCol w="1143008"/>
                <a:gridCol w="1500199"/>
                <a:gridCol w="1223958"/>
                <a:gridCol w="1198564"/>
                <a:gridCol w="1649412"/>
              </a:tblGrid>
              <a:tr h="1060487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№ </a:t>
                      </a:r>
                      <a:r>
                        <a:rPr kumimoji="0" lang="ru-RU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</a:t>
                      </a:r>
                      <a:r>
                        <a:rPr kumimoji="0" lang="ru-RU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/</a:t>
                      </a:r>
                      <a:r>
                        <a:rPr kumimoji="0" lang="ru-RU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Вид образования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Темпер. 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Относ. влажность, %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Скор. ветра 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Время суток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Геометр. размеры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854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1.</a:t>
                      </a:r>
                      <a:r>
                        <a:rPr kumimoji="0" lang="ru-RU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/>
                          <a:ea typeface="Times New Roman" pitchFamily="18" charset="0"/>
                          <a:cs typeface="Arial" charset="0"/>
                        </a:rPr>
                        <a:t> 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За самолётами (облачные следы) 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&lt; - 28°C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любая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круглые сутки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100 км в длину и до 1 км в ширину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2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&lt; - 36°C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113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&lt; - 39°C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24194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2.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Смоги: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  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  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  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  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  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900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а) Лос-Анджелес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24..32°C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60..70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штиль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полденьутро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по площади до 1000 км</a:t>
                      </a:r>
                      <a:r>
                        <a:rPr kumimoji="0" lang="ru-RU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900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б) Лондон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-1..4°C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80..100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0..3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по площади до 1000 км</a:t>
                      </a:r>
                      <a:r>
                        <a:rPr kumimoji="0" lang="ru-RU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711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3.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Облачные шлейфы от крупных пожаров 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при любых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&lt;100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любая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круглые сутки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в длину до 500 км, в ширину до 400 км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214678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670" y="714356"/>
            <a:ext cx="47149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Тепловое загрязнение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атмосферы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71670" y="1643050"/>
            <a:ext cx="4786346" cy="42862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643174" y="1714488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Парниковый эффект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rot="5400000">
            <a:off x="4071934" y="1357298"/>
            <a:ext cx="42862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234" name="Picture 2" descr="Украина устроила распродажу квот на парниковые газы - Финансы на Новостей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428868"/>
            <a:ext cx="4572032" cy="3429024"/>
          </a:xfrm>
          <a:prstGeom prst="rect">
            <a:avLst/>
          </a:prstGeom>
          <a:noFill/>
        </p:spPr>
      </p:pic>
      <p:sp>
        <p:nvSpPr>
          <p:cNvPr id="95236" name="AutoShape 4" descr="Австралия намерена уменьшить выбросы парниковых газов к 2020 г. на 10% Землянин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38" name="AutoShape 6" descr="Австралия намерена уменьшить выбросы парниковых газов к 2020 г. на 10% Землянин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40" name="AutoShape 8" descr="Австралия намерена уменьшить выбросы парниковых газов к 2020 г. на 10% Землянин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42" name="AutoShape 10" descr="Австралия намерена уменьшить выбросы парниковых газов к 2020 г. на 10% Землянин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44" name="AutoShape 12" descr="Австралия намерена уменьшить выбросы парниковых газов к 2020 г. на 10% Землянин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46" name="AutoShape 14" descr="Австралия намерена уменьшить выбросы парниковых газов к 2020 г. на 10% Землянин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48" name="AutoShape 16" descr="Австралия намерена уменьшить выбросы парниковых газов к 2020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5250" name="AutoShape 18" descr="Австралия намерена уменьшить выбросы парниковых газов к 2020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5252" name="Picture 20" descr="Runaway Greenhouse Effect : WAOW Weather Blo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60" y="2857496"/>
            <a:ext cx="2583674" cy="2500330"/>
          </a:xfrm>
          <a:prstGeom prst="rect">
            <a:avLst/>
          </a:prstGeom>
          <a:noFill/>
        </p:spPr>
      </p:pic>
      <p:sp>
        <p:nvSpPr>
          <p:cNvPr id="17" name="Стрелка вправо 16"/>
          <p:cNvSpPr/>
          <p:nvPr/>
        </p:nvSpPr>
        <p:spPr>
          <a:xfrm>
            <a:off x="5357818" y="3714752"/>
            <a:ext cx="571504" cy="5715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643306" y="6072206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571472" y="2786058"/>
            <a:ext cx="8229600" cy="1143000"/>
          </a:xfrm>
          <a:prstGeom prst="rect">
            <a:avLst/>
          </a:prstGeom>
          <a:solidFill>
            <a:srgbClr val="FFFF00"/>
          </a:solidFill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ja-JP" sz="6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+mj-cs"/>
              </a:rPr>
              <a:t>парниковые газы</a:t>
            </a:r>
            <a:r>
              <a:rPr kumimoji="0" lang="ru-RU" altLang="ja-JP" sz="36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ru-RU" sz="3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362047" y="4081458"/>
            <a:ext cx="3168650" cy="2160588"/>
            <a:chOff x="793" y="2568"/>
            <a:chExt cx="1996" cy="1361"/>
          </a:xfrm>
        </p:grpSpPr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>
              <a:off x="793" y="2568"/>
              <a:ext cx="1996" cy="1361"/>
            </a:xfrm>
            <a:prstGeom prst="upArrow">
              <a:avLst>
                <a:gd name="adj1" fmla="val 50000"/>
                <a:gd name="adj2" fmla="val 25000"/>
              </a:avLst>
            </a:prstGeom>
            <a:noFill/>
            <a:ln w="762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1474" y="3067"/>
              <a:ext cx="771" cy="404"/>
            </a:xfrm>
            <a:prstGeom prst="rect">
              <a:avLst/>
            </a:prstGeom>
            <a:solidFill>
              <a:srgbClr val="FF3F8D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u-RU" altLang="ja-JP" sz="3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С0</a:t>
              </a:r>
              <a:r>
                <a:rPr lang="ru-RU" altLang="ja-JP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  <a:r>
                <a:rPr lang="ru-RU" altLang="ja-JP" sz="3600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 </a:t>
              </a:r>
              <a:endParaRPr lang="ru-RU" sz="36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5035522" y="4081458"/>
            <a:ext cx="3168650" cy="2160588"/>
            <a:chOff x="3107" y="2568"/>
            <a:chExt cx="1996" cy="1361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3107" y="2568"/>
              <a:ext cx="1996" cy="1361"/>
            </a:xfrm>
            <a:prstGeom prst="upArrow">
              <a:avLst>
                <a:gd name="adj1" fmla="val 50000"/>
                <a:gd name="adj2" fmla="val 25000"/>
              </a:avLst>
            </a:prstGeom>
            <a:noFill/>
            <a:ln w="762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3742" y="3067"/>
              <a:ext cx="816" cy="404"/>
            </a:xfrm>
            <a:prstGeom prst="rect">
              <a:avLst/>
            </a:prstGeom>
            <a:solidFill>
              <a:srgbClr val="FF3F8D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u-RU" altLang="ja-JP" sz="3600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СН</a:t>
              </a:r>
              <a:r>
                <a:rPr lang="ru-RU" altLang="ja-JP" b="1" i="1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4</a:t>
              </a:r>
              <a:endParaRPr lang="ru-RU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1290609" y="481008"/>
            <a:ext cx="3168650" cy="2160588"/>
            <a:chOff x="748" y="300"/>
            <a:chExt cx="1996" cy="1361"/>
          </a:xfrm>
        </p:grpSpPr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 rot="10800000">
              <a:off x="748" y="300"/>
              <a:ext cx="1996" cy="1361"/>
            </a:xfrm>
            <a:prstGeom prst="upArrow">
              <a:avLst>
                <a:gd name="adj1" fmla="val 50000"/>
                <a:gd name="adj2" fmla="val 25000"/>
              </a:avLst>
            </a:prstGeom>
            <a:noFill/>
            <a:ln w="762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383" y="663"/>
              <a:ext cx="817" cy="404"/>
            </a:xfrm>
            <a:prstGeom prst="rect">
              <a:avLst/>
            </a:prstGeom>
            <a:solidFill>
              <a:srgbClr val="FF3F8D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ru-RU" altLang="ja-JP" sz="3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</a:t>
              </a:r>
              <a:r>
                <a:rPr lang="ru-RU" altLang="ja-JP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  <a:r>
                <a:rPr lang="ru-RU" altLang="ja-JP" sz="3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0</a:t>
              </a:r>
              <a:endParaRPr lang="ru-RU" sz="3600" b="1" i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4891059" y="481008"/>
            <a:ext cx="3168650" cy="2160588"/>
            <a:chOff x="3061" y="300"/>
            <a:chExt cx="1996" cy="1361"/>
          </a:xfrm>
        </p:grpSpPr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 rot="10800000">
              <a:off x="3061" y="300"/>
              <a:ext cx="1996" cy="1361"/>
            </a:xfrm>
            <a:prstGeom prst="upArrow">
              <a:avLst>
                <a:gd name="adj1" fmla="val 50000"/>
                <a:gd name="adj2" fmla="val 25000"/>
              </a:avLst>
            </a:prstGeom>
            <a:noFill/>
            <a:ln w="762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ru-RU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742" y="663"/>
              <a:ext cx="907" cy="404"/>
            </a:xfrm>
            <a:prstGeom prst="rect">
              <a:avLst/>
            </a:prstGeom>
            <a:solidFill>
              <a:srgbClr val="FF3F8D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3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H</a:t>
              </a: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  <a:r>
                <a:rPr lang="en-US" sz="3600" b="1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O</a:t>
              </a:r>
              <a:endParaRPr lang="ru-RU" sz="3600" b="1" i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2" name="Object 5"/>
          <p:cNvGraphicFramePr>
            <a:graphicFrameLocks noChangeAspect="1"/>
          </p:cNvGraphicFramePr>
          <p:nvPr/>
        </p:nvGraphicFramePr>
        <p:xfrm>
          <a:off x="0" y="0"/>
          <a:ext cx="9323387" cy="7245350"/>
        </p:xfrm>
        <a:graphic>
          <a:graphicData uri="http://schemas.openxmlformats.org/presentationml/2006/ole">
            <p:oleObj spid="_x0000_s97282" name="Шаблон Microsoft Office PowerPoint 2007" r:id="rId3" imgW="4570530" imgH="3427616" progId="PowerPoint.Slide.12">
              <p:embed/>
            </p:oleObj>
          </a:graphicData>
        </a:graphic>
      </p:graphicFrame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142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857232"/>
            <a:ext cx="8429652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	Атмосферные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загрязнения оказывают многообразное вредное влияние на организм человека, животных, растения и микроорганизмы, вызывают глобальные изменения в биосфере, наносят ощутимый экономический ущерб.</a:t>
            </a:r>
          </a:p>
          <a:p>
            <a:pPr algn="just"/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Повышенный уровень загрязнения атмосферного воздуха отражается, прежде всего, на здоровье людей. Многочисленными исследованиями доказано, что в промышленных центрах с высоким уровнем загрязнения воздуха резко возрастает количество заболеваний, особенно среди людей старшего возраста и детей, повышается смертность, Взвешенные частицы дыма и сажи поглощают солнечный свет, при этом теряется значительная часть ультрафиолетовых лучей, представляющих наибольшую ценность для здоровья людей и животных. Ультрафиолетовая недостаточность часто становится причиной заболеваний рахитом и авитаминозом. Загрязненный воздух вызывает раздражения и болезни дыхательных путей — бронхит, эмфизему, астму.</a:t>
            </a:r>
          </a:p>
          <a:p>
            <a:pPr algn="just"/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Особенно опасны воздействия на человека канцерогенных веществ, которые способствуют развитию раковых и других опухолевых образований. Канцерогенные вещества образуются в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результате частичного синтеза при неполном сгорании топлива. Их источниками являются выхлопные газы автотранспорта, авиации, промышленные отходы при сжигании твердого и жидкого топлива, газы, образующиеся в процессе переработки нефти.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42976" y="500042"/>
            <a:ext cx="68580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Экологические последствия загрязнения атмосферы</a:t>
            </a:r>
            <a:endParaRPr lang="ru-RU" sz="2000" b="1" dirty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9058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428596" y="642918"/>
            <a:ext cx="8286808" cy="5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Загрязнение воздушного бассейна вызывает значительные потери в народном хозяйстве. В промышленном производстве — это разрушение металлических конструкций, крыш и фасадов зданий, снижение качества выпускаемой продукции. Высокие концентрации в воздухе окислов серы, азота и углерода ускоряют процессы разрушения строительных материалов и коррозии металлов. Установлено, что в индустриальных городах сталь ржавеет в 20, а алюминий разрушается в 100 раз быстрее, чем в сельской местности. Аналогичный ущерб наносится жилищно-коммунальному хозяйству городов, объектам социально-культурной сферы, памятникам архитектуры и искусства, находящимся на открытом воздухе.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Загрязнение атмосферы наносит огромный ущерб сельскому хозяйству. Существует зависимость недобора урожая сельскохозяйственных растений от содержания загрязнителей в</a:t>
            </a:r>
            <a:r>
              <a:rPr kumimoji="0" lang="ru-RU" sz="1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воздухе Установлено отрицательное влияние фенола, пыли и сернистого ангидрида на урожайность озимой пшеницы. При снижении концентрации пыли на 0,1 мг/м</a:t>
            </a:r>
            <a:r>
              <a:rPr kumimoji="0" lang="ru-RU" sz="19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урожайность пшеницы возрастает на 0,36 </a:t>
            </a:r>
            <a:r>
              <a:rPr kumimoji="0" lang="ru-RU" sz="1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ц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/га. С загрязнением воздуха и других компонентов окружающей среды связано снижение продуктивности сельскохозяйственных животных.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14282" y="357166"/>
            <a:ext cx="8715436" cy="6072230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142976" y="357166"/>
            <a:ext cx="7286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Способы нормирования качества атмосферного воздуха. </a:t>
            </a:r>
            <a:endParaRPr lang="ru-RU" sz="2000" b="1" dirty="0"/>
          </a:p>
        </p:txBody>
      </p:sp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14282" y="642918"/>
            <a:ext cx="8715436" cy="5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Для оценки состояния атмосферного воздуха на территории Республики Беларусь действуют единые нормативы предельно допустимых концентраций загрязняющих веществ в атмосферном воздухе (ориентировочно безопасных уровней воздействия) и уровней вредных физических и иных воздействий на него. 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Качество атмосферного воздуха регулируется также нормативами: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предельных объемов образования загрязняющих веществ при эксплуатации технологического и другого оборудования, сооружений и объектов;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потребления атмосферного воздуха для производственных нужд;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содержания загрязняющих веществ в отработанных газах и вредных физических и иных воздействий передвижных источников на атмосферный воздух;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удельных выбросов загрязняющих веществ в атмосферный воздух.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8475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Наблюдение и контроль за состоянием воздушного бассейна страны осуществляется в рамках Национальной системы мониторинга Республики Беларусь. Наблюдение за состоянием атмосферного</a:t>
            </a:r>
            <a:r>
              <a:rPr kumimoji="0" lang="ru-RU" sz="19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воздуха по химическим, физическим, биологическим и другим показателям проводят органы гидрометеорологической и санитарно-эпидемиологической служб. Они располагают широкой сетью станций и постов наблюдения, соответствующими лабораториями.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3"/>
          <p:cNvPicPr>
            <a:picLocks noChangeAspect="1" noChangeArrowheads="1"/>
          </p:cNvPicPr>
          <p:nvPr/>
        </p:nvPicPr>
        <p:blipFill>
          <a:blip r:embed="rId2">
            <a:lum bright="-20000" contrast="40000"/>
          </a:blip>
          <a:srcRect l="29710" t="45822" r="31158" b="48296"/>
          <a:stretch>
            <a:fillRect/>
          </a:stretch>
        </p:blipFill>
        <p:spPr bwMode="auto">
          <a:xfrm>
            <a:off x="0" y="0"/>
            <a:ext cx="914400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4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 t="67653" b="5991"/>
          <a:stretch>
            <a:fillRect/>
          </a:stretch>
        </p:blipFill>
        <p:spPr bwMode="auto">
          <a:xfrm>
            <a:off x="0" y="2428875"/>
            <a:ext cx="9144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5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 l="996" t="10016" r="7390" b="72508"/>
          <a:stretch>
            <a:fillRect/>
          </a:stretch>
        </p:blipFill>
        <p:spPr bwMode="auto">
          <a:xfrm>
            <a:off x="0" y="4286250"/>
            <a:ext cx="914400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6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 l="4688" t="55907" r="3123" b="36530"/>
          <a:stretch>
            <a:fillRect/>
          </a:stretch>
        </p:blipFill>
        <p:spPr bwMode="auto">
          <a:xfrm>
            <a:off x="0" y="857250"/>
            <a:ext cx="9144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43372" y="5715016"/>
            <a:ext cx="500062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sz="1600" b="1" dirty="0">
                <a:solidFill>
                  <a:srgbClr val="000000"/>
                </a:solidFill>
              </a:rPr>
              <a:t>Разработчик:</a:t>
            </a:r>
            <a:r>
              <a:rPr lang="ru-RU" sz="1600" dirty="0">
                <a:solidFill>
                  <a:srgbClr val="000000"/>
                </a:solidFill>
              </a:rPr>
              <a:t> преп. каф. экологии  </a:t>
            </a:r>
            <a:r>
              <a:rPr lang="ru-RU" sz="1600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8" name="AutoShape 4" descr="valeriya: определить уровень загрязнения атмосферы от автотр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30" name="AutoShape 6" descr="valeriya: определить уровень загрязнения атмосферы от автотр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32" name="AutoShape 8" descr="valeriya: определить уровень загрязнения атмосферы от автотр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434" name="Picture 10" descr="valeriya: определить уровень загрязнения атмосферы от автотр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500042"/>
            <a:ext cx="7762977" cy="5822233"/>
          </a:xfrm>
          <a:prstGeom prst="rect">
            <a:avLst/>
          </a:prstGeom>
          <a:solidFill>
            <a:srgbClr val="0808C8"/>
          </a:solidFill>
        </p:spPr>
      </p:pic>
      <p:sp>
        <p:nvSpPr>
          <p:cNvPr id="7" name="TextBox 6"/>
          <p:cNvSpPr txBox="1"/>
          <p:nvPr/>
        </p:nvSpPr>
        <p:spPr>
          <a:xfrm>
            <a:off x="3500430" y="857232"/>
            <a:ext cx="2357454" cy="369332"/>
          </a:xfrm>
          <a:prstGeom prst="rect">
            <a:avLst/>
          </a:prstGeom>
          <a:solidFill>
            <a:srgbClr val="0808C8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86182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714348" y="1000108"/>
            <a:ext cx="7786742" cy="4401205"/>
          </a:xfrm>
          <a:prstGeom prst="rect">
            <a:avLst/>
          </a:prstGeom>
          <a:solidFill>
            <a:srgbClr val="99CC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План занятия: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1. Источники и важнейшие компоненты антропогенного загрязнения атмосферы. Природные процессы загрязнения атмосферы.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2. Экологические последствия загрязнения атмосферы.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3. Способы нормирования качества атмосферного воздуха. Основные направления и технологические мероприятия по защите воздушного бассейна.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428992" y="600076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1472" y="428604"/>
            <a:ext cx="8143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Основные направления и технологические мероприятия по защите воздушного бассейна.</a:t>
            </a:r>
            <a:endParaRPr lang="ru-RU" sz="2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1142984"/>
            <a:ext cx="842968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Защита атмосферного воздуха от загрязнений предусматривает систему мероприятий.</a:t>
            </a:r>
          </a:p>
          <a:p>
            <a:pPr algn="just"/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Группа санитарно-технических мероприятий:</a:t>
            </a:r>
            <a:r>
              <a:rPr lang="ru-RU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установка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газопылеочистного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оборудования, герметизация технологического и транспортного оборудования, сооружение сверхвысоких дымовых труб. Одна из основных мер предотвращения загрязнения атмосферного воздуха — строительство газоочистных сооружений и устройств. Наиболее распространены сухие инерционные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золоулавливатели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(батарейные циклоны) и электрофильтры. В мокрых инерционных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золоулавливателях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процесс осаждения частиц летящей золы осуществляется с участием воды.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При невозможности или нецелесообразности использования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пылегазоулавливающих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устройств применяют прием рассеивания загрязняющих веществ через высокие и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сверхвысокие дымовые трубы. Этот метод не позволяет защищать воздушную среду от поступления токсичных примесей, но дает возможность существенно снизить их приземную концентрацию до уровня ПДК. Сущность метода заключается в том, что мощные потоки дымовых газов, двигаясь в трубе с высокой скоростью за счет естественной тяги, рассеиваются на значительном расстоянии от источника загрязнения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2910" y="428604"/>
            <a:ext cx="8001056" cy="6000792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1472" y="500042"/>
            <a:ext cx="7929618" cy="58400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4348" y="500042"/>
            <a:ext cx="7772770" cy="58579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0034" y="571480"/>
            <a:ext cx="8286808" cy="5715040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71472" y="571480"/>
            <a:ext cx="81439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9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900" b="1" i="1" dirty="0" smtClean="0">
                <a:latin typeface="Times New Roman" pitchFamily="18" charset="0"/>
                <a:cs typeface="Times New Roman" pitchFamily="18" charset="0"/>
              </a:rPr>
              <a:t>Группа </a:t>
            </a:r>
            <a:r>
              <a:rPr lang="ru-RU" sz="1900" b="1" i="1" dirty="0">
                <a:latin typeface="Times New Roman" pitchFamily="18" charset="0"/>
                <a:cs typeface="Times New Roman" pitchFamily="18" charset="0"/>
              </a:rPr>
              <a:t>технологических мероприятий: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улучшение технологии производства и сжигания топлива; создание новых технологий, основанных на частично или полностью замкнутых циклах, при которых исключаются выбросы вредных веществ в атмосферу. В то же время решается важная задача — утилизация и возвращение в производство ценных продуктов, сырья и материалов.</a:t>
            </a:r>
          </a:p>
          <a:p>
            <a:pPr algn="just"/>
            <a:r>
              <a:rPr lang="ru-RU" sz="1900" b="1" i="1" dirty="0">
                <a:latin typeface="Times New Roman" pitchFamily="18" charset="0"/>
                <a:cs typeface="Times New Roman" pitchFamily="18" charset="0"/>
              </a:rPr>
              <a:t>Группа планировочных </a:t>
            </a:r>
            <a:r>
              <a:rPr lang="ru-RU" sz="1900" b="1" i="1" dirty="0" smtClean="0">
                <a:latin typeface="Times New Roman" pitchFamily="18" charset="0"/>
                <a:cs typeface="Times New Roman" pitchFamily="18" charset="0"/>
              </a:rPr>
              <a:t>мероприятий:</a:t>
            </a:r>
            <a:r>
              <a:rPr lang="ru-RU" sz="19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оптимальное расположение промышленных предприятий с учетом "розы ветров", создание санитарно-защитных зон вокруг промышленных предприятий, вынос наиболее токсичных производств за черту города, рациональная планировка городской застройки, озеленение городов.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3786190"/>
            <a:ext cx="821537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9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19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целью охраны атмосферного воздуха на территориях населенных мест при размещении новых объектов и реконструкции действующих устанавливаются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санитарнозащитные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зоны. </a:t>
            </a:r>
            <a:r>
              <a:rPr lang="ru-RU" sz="1900" i="1" dirty="0">
                <a:latin typeface="Times New Roman" pitchFamily="18" charset="0"/>
                <a:cs typeface="Times New Roman" pitchFamily="18" charset="0"/>
              </a:rPr>
              <a:t>Санитарно-защитная зона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1900" i="1" dirty="0">
                <a:latin typeface="Times New Roman" pitchFamily="18" charset="0"/>
                <a:cs typeface="Times New Roman" pitchFamily="18" charset="0"/>
              </a:rPr>
              <a:t>это территория вокруг предприятия, где возможно превышение ПДК для одного или нескольких загрязняющих веществ</a:t>
            </a:r>
            <a:endParaRPr lang="ru-RU" sz="19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0" y="0"/>
            <a:ext cx="9144000" cy="6429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3333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Виды лишайников, используемые в лихеноиндикаци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71546"/>
            <a:ext cx="7929618" cy="434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786454"/>
            <a:ext cx="8501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i="1" dirty="0">
                <a:solidFill>
                  <a:srgbClr val="333300"/>
                </a:solidFill>
              </a:rPr>
              <a:t>1–</a:t>
            </a:r>
            <a:r>
              <a:rPr lang="ru-RU" b="1" i="1" dirty="0" err="1">
                <a:solidFill>
                  <a:srgbClr val="333300"/>
                </a:solidFill>
              </a:rPr>
              <a:t>пармелия</a:t>
            </a:r>
            <a:r>
              <a:rPr lang="ru-RU" b="1" i="1" dirty="0">
                <a:solidFill>
                  <a:srgbClr val="333300"/>
                </a:solidFill>
              </a:rPr>
              <a:t>; </a:t>
            </a:r>
            <a:r>
              <a:rPr lang="en-US" b="1" i="1" dirty="0">
                <a:solidFill>
                  <a:srgbClr val="333300"/>
                </a:solidFill>
              </a:rPr>
              <a:t>      </a:t>
            </a:r>
            <a:r>
              <a:rPr lang="ru-RU" b="1" i="1" dirty="0">
                <a:solidFill>
                  <a:srgbClr val="333300"/>
                </a:solidFill>
              </a:rPr>
              <a:t>2–</a:t>
            </a:r>
            <a:r>
              <a:rPr lang="ru-RU" b="1" i="1" dirty="0" err="1">
                <a:solidFill>
                  <a:srgbClr val="333300"/>
                </a:solidFill>
              </a:rPr>
              <a:t>гипогимния</a:t>
            </a:r>
            <a:r>
              <a:rPr lang="ru-RU" b="1" i="1" dirty="0">
                <a:solidFill>
                  <a:srgbClr val="333300"/>
                </a:solidFill>
              </a:rPr>
              <a:t>; </a:t>
            </a:r>
            <a:r>
              <a:rPr lang="en-US" b="1" i="1" dirty="0">
                <a:solidFill>
                  <a:srgbClr val="333300"/>
                </a:solidFill>
              </a:rPr>
              <a:t>      </a:t>
            </a:r>
            <a:r>
              <a:rPr lang="ru-RU" b="1" i="1" dirty="0">
                <a:solidFill>
                  <a:srgbClr val="333300"/>
                </a:solidFill>
              </a:rPr>
              <a:t>3–</a:t>
            </a:r>
            <a:r>
              <a:rPr lang="ru-RU" b="1" i="1" dirty="0" err="1">
                <a:solidFill>
                  <a:srgbClr val="333300"/>
                </a:solidFill>
              </a:rPr>
              <a:t>эверния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71472" y="285728"/>
            <a:ext cx="77867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  <a:t>Виды лишайников, используемые в </a:t>
            </a:r>
            <a:r>
              <a:rPr lang="ru-RU" sz="2400" b="1" dirty="0" err="1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  <a:t>лихеноиндикации</a:t>
            </a:r>
            <a:r>
              <a:rPr lang="en-US" sz="2400" b="1" dirty="0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b="1" dirty="0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800" b="1" i="1" dirty="0"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  <a:t/>
            </a:r>
            <a:br>
              <a:rPr lang="ru-RU" sz="2800" b="1" i="1" dirty="0">
                <a:solidFill>
                  <a:srgbClr val="F07F09">
                    <a:tint val="88000"/>
                    <a:satMod val="150000"/>
                  </a:srgb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rPr>
            </a:b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71472" y="-357182"/>
            <a:ext cx="8858312" cy="35718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33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Степень загрязнения в зависимости от видового разнообразия лишайников</a:t>
            </a: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Содержимое 3"/>
          <p:cNvGraphicFramePr>
            <a:graphicFrameLocks/>
          </p:cNvGraphicFramePr>
          <p:nvPr/>
        </p:nvGraphicFramePr>
        <p:xfrm>
          <a:off x="357159" y="1142985"/>
          <a:ext cx="8501122" cy="5168463"/>
        </p:xfrm>
        <a:graphic>
          <a:graphicData uri="http://schemas.openxmlformats.org/drawingml/2006/table">
            <a:tbl>
              <a:tblPr/>
              <a:tblGrid>
                <a:gridCol w="877073"/>
                <a:gridCol w="2901187"/>
                <a:gridCol w="1619267"/>
                <a:gridCol w="1551798"/>
                <a:gridCol w="1551797"/>
              </a:tblGrid>
              <a:tr h="978674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Зона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Степень загрязнения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spc="-3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Наличие (+) или отсутствие (–) лишайников</a:t>
                      </a:r>
                      <a:endParaRPr lang="ru-RU" sz="2000" b="1">
                        <a:solidFill>
                          <a:srgbClr val="3333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3431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кустистые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листовые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накипные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431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Загрязнения нет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11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Относительно чистая зона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147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Зона умеренного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загрязнения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863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Зона критического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загрязнения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Подложка ЭК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447800" y="330200"/>
            <a:ext cx="7696200" cy="1143000"/>
          </a:xfrm>
          <a:prstGeom prst="rect">
            <a:avLst/>
          </a:prstGeom>
        </p:spPr>
        <p:txBody>
          <a:bodyPr vert="horz" anchor="b">
            <a:normAutofit fontScale="850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 Black" pitchFamily="34" charset="0"/>
                <a:ea typeface="+mj-ea"/>
                <a:cs typeface="+mj-cs"/>
              </a:rPr>
              <a:t>Строительство мини-ТЭЦ </a:t>
            </a:r>
            <a:br>
              <a:rPr kumimoji="0" lang="ru-RU" sz="3200" b="1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 Black" pitchFamily="34" charset="0"/>
                <a:ea typeface="+mj-ea"/>
                <a:cs typeface="+mj-cs"/>
              </a:rPr>
            </a:br>
            <a:r>
              <a:rPr kumimoji="0" lang="ru-RU" sz="3200" b="1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 Black" pitchFamily="34" charset="0"/>
                <a:ea typeface="+mj-ea"/>
                <a:cs typeface="+mj-cs"/>
              </a:rPr>
              <a:t>на древесном топливе в г. Пружаны</a:t>
            </a:r>
          </a:p>
        </p:txBody>
      </p:sp>
      <p:graphicFrame>
        <p:nvGraphicFramePr>
          <p:cNvPr id="4" name="Group 4"/>
          <p:cNvGraphicFramePr>
            <a:graphicFrameLocks/>
          </p:cNvGraphicFramePr>
          <p:nvPr/>
        </p:nvGraphicFramePr>
        <p:xfrm>
          <a:off x="357158" y="1785926"/>
          <a:ext cx="8643998" cy="4929222"/>
        </p:xfrm>
        <a:graphic>
          <a:graphicData uri="http://schemas.openxmlformats.org/drawingml/2006/table">
            <a:tbl>
              <a:tblPr/>
              <a:tblGrid>
                <a:gridCol w="1728999"/>
                <a:gridCol w="1728999"/>
                <a:gridCol w="1728002"/>
                <a:gridCol w="1728999"/>
                <a:gridCol w="1728999"/>
              </a:tblGrid>
              <a:tr h="1725682">
                <a:tc gridSpan="2"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Сокращение выбросов  в тоннах СО2-экв. </a:t>
                      </a:r>
                    </a:p>
                  </a:txBody>
                  <a:tcPr marL="81908" marR="81908" marT="53330" marB="533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Объем инвестиций по Киотскому протоколу, евро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Процент покрытия кап. затрат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258957"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Ежегодно </a:t>
                      </a:r>
                    </a:p>
                  </a:txBody>
                  <a:tcPr marL="81908" marR="81908" marT="53330" marB="533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За период 2008-2012гг.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Ежегодно</a:t>
                      </a:r>
                      <a:r>
                        <a:rPr kumimoji="0" lang="ru-RU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За период 2008-2012гг.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44583"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35 988 </a:t>
                      </a:r>
                    </a:p>
                  </a:txBody>
                  <a:tcPr marL="81908" marR="81908" marT="53330" marB="533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107 965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251 918</a:t>
                      </a:r>
                      <a:r>
                        <a:rPr kumimoji="0" lang="ru-RU" sz="25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755 754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3,14</a:t>
                      </a:r>
                      <a:r>
                        <a:rPr kumimoji="0" lang="ru-RU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%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" name="07-10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91038" y="3321050"/>
            <a:ext cx="161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9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Подложка ЭК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57313" y="0"/>
            <a:ext cx="7786687" cy="1071563"/>
          </a:xfrm>
          <a:prstGeom prst="rect">
            <a:avLst/>
          </a:prstGeom>
        </p:spPr>
        <p:txBody>
          <a:bodyPr vert="horz" anchor="b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600" b="1" i="0" u="none" strike="noStrike" kern="12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 Black" pitchFamily="34" charset="0"/>
                <a:ea typeface="+mj-ea"/>
                <a:cs typeface="+mj-cs"/>
              </a:rPr>
              <a:t>Получение и утилизация биогаза на очистных сооружениях Светлогорского ПО «Химволокно»</a:t>
            </a:r>
          </a:p>
        </p:txBody>
      </p:sp>
      <p:graphicFrame>
        <p:nvGraphicFramePr>
          <p:cNvPr id="4" name="Group 4"/>
          <p:cNvGraphicFramePr>
            <a:graphicFrameLocks/>
          </p:cNvGraphicFramePr>
          <p:nvPr/>
        </p:nvGraphicFramePr>
        <p:xfrm>
          <a:off x="214282" y="1214422"/>
          <a:ext cx="8643998" cy="5429263"/>
        </p:xfrm>
        <a:graphic>
          <a:graphicData uri="http://schemas.openxmlformats.org/drawingml/2006/table">
            <a:tbl>
              <a:tblPr/>
              <a:tblGrid>
                <a:gridCol w="1095443"/>
                <a:gridCol w="1493786"/>
                <a:gridCol w="1493786"/>
                <a:gridCol w="1941922"/>
                <a:gridCol w="2619061"/>
              </a:tblGrid>
              <a:tr h="2182775">
                <a:tc gridSpan="2"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Сокращение выбросов  в тоннах СО2-экв. </a:t>
                      </a:r>
                    </a:p>
                  </a:txBody>
                  <a:tcPr marL="81646" marR="81646" marT="54425" marB="544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Объем инвестиций по Киотскому протоколу, евро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Процент покрытия кап. затрат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014316">
                <a:tc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Ежегодно </a:t>
                      </a:r>
                    </a:p>
                  </a:txBody>
                  <a:tcPr marL="81646" marR="81646" marT="54425" marB="544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За период 2008-2012гг.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Ежегодно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За период 2008-2012гг.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232172"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6 565 </a:t>
                      </a:r>
                    </a:p>
                  </a:txBody>
                  <a:tcPr marL="81646" marR="81646" marT="54425" marB="544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32 825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45 955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229 775 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%</a:t>
                      </a:r>
                    </a:p>
                  </a:txBody>
                  <a:tcPr marL="81646" marR="81646" marT="54425" marB="544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" name="07-11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91038" y="3321050"/>
            <a:ext cx="161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3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Подложка ЭК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500188" y="0"/>
            <a:ext cx="7643812" cy="642938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 Black" pitchFamily="34" charset="0"/>
                <a:ea typeface="+mj-ea"/>
                <a:cs typeface="+mj-cs"/>
              </a:rPr>
              <a:t>Утилизация свалочного газа</a:t>
            </a:r>
          </a:p>
        </p:txBody>
      </p:sp>
      <p:graphicFrame>
        <p:nvGraphicFramePr>
          <p:cNvPr id="4" name="Group 35"/>
          <p:cNvGraphicFramePr>
            <a:graphicFrameLocks/>
          </p:cNvGraphicFramePr>
          <p:nvPr/>
        </p:nvGraphicFramePr>
        <p:xfrm>
          <a:off x="214282" y="1000089"/>
          <a:ext cx="8643997" cy="5857911"/>
        </p:xfrm>
        <a:graphic>
          <a:graphicData uri="http://schemas.openxmlformats.org/drawingml/2006/table">
            <a:tbl>
              <a:tblPr/>
              <a:tblGrid>
                <a:gridCol w="1372063"/>
                <a:gridCol w="1646476"/>
                <a:gridCol w="2103831"/>
                <a:gridCol w="1648381"/>
                <a:gridCol w="1873246"/>
              </a:tblGrid>
              <a:tr h="1209604">
                <a:tc rowSpan="2"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Название полигона </a:t>
                      </a:r>
                    </a:p>
                  </a:txBody>
                  <a:tcPr marL="81908" marR="81908" marT="53330" marB="533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Сокращение выбросов</a:t>
                      </a:r>
                    </a:p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СО2-эквив. в год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Ежегодные инвестиции по Киотскому протоколу, евро</a:t>
                      </a: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60889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Сжигание свалочного газа на факельной установке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Сжигание свалочного газа с получением электроэнергии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Сжигание свалочного газа на факельной установке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Сжигание свалочного газа с получением электроэнергии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311595"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Полигон ТБО «Северный» </a:t>
                      </a:r>
                    </a:p>
                  </a:txBody>
                  <a:tcPr marL="81908" marR="81908" marT="53330" marB="533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649 713</a:t>
                      </a: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787 758</a:t>
                      </a:r>
                      <a:endParaRPr kumimoji="0" lang="ru-RU" sz="1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4 547 989</a:t>
                      </a:r>
                      <a:endParaRPr kumimoji="0" lang="ru-RU" sz="17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5 514 303</a:t>
                      </a: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727816"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Полигон ТБО</a:t>
                      </a:r>
                    </a:p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в</a:t>
                      </a:r>
                    </a:p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г.Верхнедвинск </a:t>
                      </a:r>
                    </a:p>
                  </a:txBody>
                  <a:tcPr marL="81908" marR="81908" marT="53330" marB="5333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3 300</a:t>
                      </a: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4 001</a:t>
                      </a:r>
                      <a:r>
                        <a:rPr kumimoji="0" lang="ru-RU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23 100</a:t>
                      </a:r>
                      <a:r>
                        <a:rPr kumimoji="0" lang="ru-RU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5430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28 008</a:t>
                      </a:r>
                      <a:r>
                        <a:rPr kumimoji="0" lang="ru-RU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81908" marR="81908" marT="53330" marB="533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pic>
        <p:nvPicPr>
          <p:cNvPr id="5" name="07-12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75163" y="3332163"/>
            <a:ext cx="1619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0034" y="571480"/>
            <a:ext cx="8215370" cy="5786478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14348" y="571480"/>
            <a:ext cx="7929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 Условием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появления и развития жизни на Земле является атмосфера — окружающая Землю газовая среда, воздушный бассейн. По объему и составу образующих газов атмосфера Земли резко отличается от газовых оболочек других планет Солнечной системы.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42910" y="1859340"/>
            <a:ext cx="79296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800" b="1" dirty="0">
                <a:solidFill>
                  <a:srgbClr val="800000"/>
                </a:solidFill>
                <a:latin typeface="Times New Roman" pitchFamily="18" charset="0"/>
                <a:cs typeface="Times New Roman" pitchFamily="18" charset="0"/>
              </a:rPr>
              <a:t>Атмосфера </a:t>
            </a:r>
            <a:r>
              <a:rPr lang="ru-RU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Земли (от греч.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atmos</a:t>
            </a:r>
            <a:r>
              <a:rPr lang="ru-RU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 пар и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sphaira</a:t>
            </a:r>
            <a:r>
              <a:rPr lang="ru-RU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-шар) - это газовая, воздушная оболочка, окружающая Землю</a:t>
            </a: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ru-RU" sz="2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Атмосфера прослеживается на расстоянии до 2000 км от поверхности Земли.</a:t>
            </a: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endParaRPr lang="ru-RU" sz="2800" b="1" i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800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Атмосферный </a:t>
            </a:r>
            <a:r>
              <a:rPr lang="ru-RU" sz="28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воздух </a:t>
            </a:r>
            <a:r>
              <a:rPr lang="ru-RU" sz="2800" b="1" i="1" dirty="0">
                <a:latin typeface="Times New Roman" pitchFamily="18" charset="0"/>
                <a:cs typeface="Times New Roman" pitchFamily="18" charset="0"/>
              </a:rPr>
              <a:t>— это механическая смесь газов с взвешенными каплями воды, пыли, кристаллами льда и пр.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28596" y="857232"/>
            <a:ext cx="8340725" cy="532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720" y="357166"/>
            <a:ext cx="8572560" cy="6143668"/>
          </a:xfrm>
          <a:prstGeom prst="rect">
            <a:avLst/>
          </a:prstGeom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14348" y="500042"/>
            <a:ext cx="7858180" cy="5786478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714348" y="571480"/>
            <a:ext cx="7772400" cy="130650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СОСТАВ АТМОСФЕРЫ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</a:b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Содержание газов в сухом воздухе (об. %) вблизи поверхности Земли</a:t>
            </a:r>
          </a:p>
        </p:txBody>
      </p:sp>
      <p:pic>
        <p:nvPicPr>
          <p:cNvPr id="77826" name="Picture 2" descr="Состав атмосферы Земли - Картинка 14388/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2000240"/>
            <a:ext cx="5572164" cy="4179124"/>
          </a:xfrm>
          <a:prstGeom prst="rect">
            <a:avLst/>
          </a:prstGeom>
          <a:noFill/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857620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428604"/>
            <a:ext cx="8429684" cy="6000792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357166"/>
            <a:ext cx="7929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Значение атмосферы и её роль</a:t>
            </a:r>
          </a:p>
          <a:p>
            <a:pPr algn="ctr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в обеспечении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жизнедеятельности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человека</a:t>
            </a:r>
          </a:p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(функции)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1500174"/>
            <a:ext cx="8429684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Защитная</a:t>
            </a:r>
          </a:p>
          <a:p>
            <a:pPr algn="just">
              <a:lnSpc>
                <a:spcPct val="90000"/>
              </a:lnSpc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(Предохранение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от ультрафиолетового излучения, метеоритов и т.п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.)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Теплоболансовая</a:t>
            </a:r>
          </a:p>
          <a:p>
            <a:pPr algn="just">
              <a:lnSpc>
                <a:spcPct val="90000"/>
              </a:lnSpc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Удержание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теплового баланса – «функция одеяла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»)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Жизнедеятельная</a:t>
            </a:r>
          </a:p>
          <a:p>
            <a:pPr algn="just">
              <a:lnSpc>
                <a:spcPct val="90000"/>
              </a:lnSpc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(Необходима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для поддержания жизни всех биологических видов на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Земле)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Климатообразующая</a:t>
            </a:r>
          </a:p>
          <a:p>
            <a:pPr algn="just">
              <a:lnSpc>
                <a:spcPct val="90000"/>
              </a:lnSpc>
              <a:defRPr/>
            </a:pP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(Формирование климата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погоды)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Ресурсная</a:t>
            </a:r>
          </a:p>
          <a:p>
            <a:pPr algn="just">
              <a:lnSpc>
                <a:spcPct val="90000"/>
              </a:lnSpc>
              <a:defRPr/>
            </a:pP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Использование </a:t>
            </a:r>
            <a:r>
              <a:rPr lang="ru-RU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химических составляющих атмосферного воздуха в технологических процессах промышленного </a:t>
            </a:r>
            <a:r>
              <a:rPr lang="ru-RU" sz="2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производства)</a:t>
            </a:r>
            <a:endParaRPr lang="ru-RU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Физическая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defRPr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(Атмосфера является средой распространения света и звука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Механическая</a:t>
            </a:r>
          </a:p>
          <a:p>
            <a:pPr algn="just">
              <a:lnSpc>
                <a:spcPct val="90000"/>
              </a:lnSpc>
              <a:defRPr/>
            </a:pPr>
            <a:r>
              <a:rPr lang="ru-RU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(Предоставляет возможность перемещения)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rgbClr val="99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357166"/>
            <a:ext cx="82868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Важнейшей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характеристикой воздушного бассейна является его качество, так как нормальная жизнедеятельность людей требует не просто воздуха, но воздуха определенной чистоты. От качества воздуха зависят здоровье людей, состояние растительного и животного мира, прочность и долговечность любых конструкций зданий и сооружений. В процессе антропогенной деятельности атмосфера подвергается изъятию газовых элементов, загрязнению газовыми примесями и вредными веществами, нагреванию и самоочищению.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Привнесение в воздушную среду каких-либо новых веществ, не характерных для нее, называется загрязнением.</a:t>
            </a:r>
            <a:endParaRPr lang="ru-RU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428596" y="2857496"/>
            <a:ext cx="828680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Отмечается изменение газового состава атмосферы: рост концентрации некоторых ее компонентов (углекислого газа — на 0,4 % , метана — на 1 % , закиси азота — на 0,2 % и др.) и появление новых загрязняющих веществ.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85720" y="3714752"/>
            <a:ext cx="850112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Загрязнение атмосферного воздуха может быть локальным, региональным и глобальным. Масштабы загрязнения связаны с</a:t>
            </a: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мощностью выброса и характером воздушных потоков.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Локальное загрязнение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обусловлено одним или несколькими источниками выбросов, зона влияния которых определяется, главным образом, изменчивой скоростью и направлением ветра. Под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региональным загрязнением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понимается загрязнение атмосферного воздуха на территории в сотни километров, которая находится под воздействием выбросов крупных производственных ком­плексов. 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Глобальное загрязнение,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распространяется на тысячи километров от источника загрязнения и нередко смыкается в пределах всего земного шара. Это относится, прежде всего, к Северному полушарию планеты.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714348" y="285728"/>
            <a:ext cx="7777162" cy="720725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загрязнение атмосферы</a:t>
            </a:r>
            <a:endParaRPr kumimoji="0" lang="ru-RU" sz="36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 txBox="1">
            <a:spLocks/>
          </p:cNvSpPr>
          <p:nvPr/>
        </p:nvSpPr>
        <p:spPr>
          <a:xfrm>
            <a:off x="714348" y="1031853"/>
            <a:ext cx="7777162" cy="5446712"/>
          </a:xfrm>
          <a:prstGeom prst="rect">
            <a:avLst/>
          </a:prstGeom>
          <a:solidFill>
            <a:srgbClr val="CCECFF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 pitchFamily="18" charset="2"/>
              <a:buNone/>
              <a:tabLst/>
              <a:defRPr/>
            </a:pPr>
            <a:endParaRPr kumimoji="0" lang="ru-RU" sz="1800" b="1" i="1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 pitchFamily="18" charset="2"/>
              <a:buNone/>
              <a:tabLst/>
              <a:defRPr/>
            </a:pPr>
            <a:r>
              <a:rPr kumimoji="0" lang="ru-RU" sz="24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Природное: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лесные пожары;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вулканические извержения, окисление серы и сульфатов;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выделения океанов;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пылевые бури;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4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 pitchFamily="18" charset="2"/>
              <a:buNone/>
              <a:tabLst/>
              <a:defRPr/>
            </a:pPr>
            <a:r>
              <a:rPr kumimoji="0" lang="ru-RU" sz="2400" b="1" i="1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Антропогенное:</a:t>
            </a:r>
            <a:endParaRPr kumimoji="0" lang="ru-RU" sz="24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производство и добыча строительных материалов;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Сжигание нефтепродуктов и др. хим. соединений (выбросы предприятий, автомобильный транспорт);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Энергетическая и химическая промышленность и </a:t>
            </a:r>
            <a:r>
              <a:rPr kumimoji="0" lang="ru-RU" sz="24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д.р</a:t>
            </a:r>
            <a:endParaRPr kumimoji="0" lang="ru-RU" sz="2400" b="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204</TotalTime>
  <Words>2340</Words>
  <Application>Microsoft Office PowerPoint</Application>
  <PresentationFormat>Экран (4:3)</PresentationFormat>
  <Paragraphs>340</Paragraphs>
  <Slides>40</Slides>
  <Notes>0</Notes>
  <HiddenSlides>0</HiddenSlides>
  <MMClips>3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2" baseType="lpstr">
      <vt:lpstr>Аспект</vt:lpstr>
      <vt:lpstr>Шаблон Microsoft Office PowerPoint 2007</vt:lpstr>
      <vt:lpstr>«БЕЗОПАСНОСТЬ ЖИЗНЕДЕЯТЕЛЬНОСТИ ЧЕЛОВЕКА (БЖЧ)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(БЖЧ)</dc:title>
  <dc:creator>user</dc:creator>
  <cp:lastModifiedBy>user</cp:lastModifiedBy>
  <cp:revision>21</cp:revision>
  <dcterms:created xsi:type="dcterms:W3CDTF">2014-09-19T00:32:45Z</dcterms:created>
  <dcterms:modified xsi:type="dcterms:W3CDTF">2014-09-19T03:57:47Z</dcterms:modified>
</cp:coreProperties>
</file>